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64" r:id="rId4"/>
    <p:sldId id="269" r:id="rId5"/>
    <p:sldId id="257" r:id="rId6"/>
    <p:sldId id="270" r:id="rId7"/>
    <p:sldId id="271" r:id="rId8"/>
    <p:sldId id="258" r:id="rId9"/>
    <p:sldId id="260"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12/25/2018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12/25/2018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hart.googleapis.com/chart?cht=tx&amp;chl=SS_%7bResid%7d=\sum%7b(Y-Y')%5e%7b2%7d%7d=%0a(1-r%5e%7b2%7d)SS_%7bY%7d"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hart.googleapis.com/chart?cht=tx&amp;chl=\sum(Y-\bar%7bY%7d)%5e%7b2%7d%7d=\sum(Y'-\bar%7bY%7d)%5e%7b2%7d%7d+\sum(Y-Y')%5e%7b2%7d%7d"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chart.googleapis.com/chart?cht=tx&amp;chl=SS_%7bTotal%7d=\sum%7b(Y-\bar%7bY%7d)%5e%7b2%7d%7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hart.googleapis.com/chart?cht=tx&amp;chl=\frac%7b\sigma%5e%7b2%7d_%7bRegression%7d%7d%7b\sigma%5e%7b2%7d_%7bResidual%7d%7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chart.googleapis.com/chart?cht=tx&amp;chl=MS=\frac%7bSS%7d%7bdf%7d"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chart.googleapis.com/chart?cht=tx&amp;chl=F=\frac%7bMS_%7bReg%7d%7d%7bMS_%7bResid%7d%7d=%0a\frac%7b2.86%7d%7b2.891%7d=0.989" TargetMode="Externa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hyperlink" Target="http://chart.googleapis.com/chart?cht=tx&amp;chl=MS_%7bResid%7d=\frac%7bSS_%7bResid%7d%7d%7bdf_%7bResid%7d%7d=%0a\frac%7b23.14%7d%7b8%7d=2.892"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9</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390811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graphicFrame>
        <p:nvGraphicFramePr>
          <p:cNvPr id="3" name="Table 2"/>
          <p:cNvGraphicFramePr>
            <a:graphicFrameLocks noGrp="1"/>
          </p:cNvGraphicFramePr>
          <p:nvPr>
            <p:extLst>
              <p:ext uri="{D42A27DB-BD31-4B8C-83A1-F6EECF244321}">
                <p14:modId xmlns:p14="http://schemas.microsoft.com/office/powerpoint/2010/main" val="1743947775"/>
              </p:ext>
            </p:extLst>
          </p:nvPr>
        </p:nvGraphicFramePr>
        <p:xfrm>
          <a:off x="2045389" y="1142996"/>
          <a:ext cx="5269810" cy="5257803"/>
        </p:xfrm>
        <a:graphic>
          <a:graphicData uri="http://schemas.openxmlformats.org/drawingml/2006/table">
            <a:tbl>
              <a:tblPr firstRow="1" firstCol="1" bandRow="1">
                <a:tableStyleId>{5C22544A-7EE6-4342-B048-85BDC9FD1C3A}</a:tableStyleId>
              </a:tblPr>
              <a:tblGrid>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gridCol w="202685"/>
              </a:tblGrid>
              <a:tr h="215763">
                <a:tc>
                  <a:txBody>
                    <a:bodyPr/>
                    <a:lstStyle/>
                    <a:p>
                      <a:pPr>
                        <a:lnSpc>
                          <a:spcPct val="115000"/>
                        </a:lnSpc>
                      </a:pPr>
                      <a:endParaRPr lang="en-US" sz="600">
                        <a:effectLst/>
                        <a:latin typeface="Calibri"/>
                        <a:cs typeface="Arial"/>
                      </a:endParaRPr>
                    </a:p>
                  </a:txBody>
                  <a:tcPr marL="5184" marR="5184" marT="5184" marB="5184" anchor="b"/>
                </a:tc>
                <a:tc gridSpan="25">
                  <a:txBody>
                    <a:bodyPr/>
                    <a:lstStyle/>
                    <a:p>
                      <a:pPr marL="0" marR="0" algn="ctr">
                        <a:lnSpc>
                          <a:spcPct val="150000"/>
                        </a:lnSpc>
                        <a:spcBef>
                          <a:spcPts val="0"/>
                        </a:spcBef>
                        <a:spcAft>
                          <a:spcPts val="0"/>
                        </a:spcAft>
                      </a:pPr>
                      <a:r>
                        <a:rPr lang="en-US" sz="800">
                          <a:effectLst/>
                        </a:rPr>
                        <a:t>Degrees of Freedom Error (df</a:t>
                      </a:r>
                      <a:r>
                        <a:rPr lang="en-US" sz="800" baseline="-25000">
                          <a:effectLst/>
                        </a:rPr>
                        <a:t>W</a:t>
                      </a:r>
                      <a:r>
                        <a:rPr lang="en-US" sz="800">
                          <a:effectLst/>
                        </a:rPr>
                        <a:t>)</a:t>
                      </a:r>
                      <a:endParaRPr lang="en-US" sz="600">
                        <a:effectLst/>
                        <a:latin typeface="Calibri"/>
                        <a:ea typeface="Times New Roman"/>
                        <a:cs typeface="Arial"/>
                      </a:endParaRPr>
                    </a:p>
                  </a:txBody>
                  <a:tcPr marL="5184" marR="5184" marT="5184" marB="5184"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0170">
                <a:tc>
                  <a:txBody>
                    <a:bodyPr/>
                    <a:lstStyle/>
                    <a:p>
                      <a:pPr marL="0" marR="0" algn="ctr">
                        <a:lnSpc>
                          <a:spcPct val="150000"/>
                        </a:lnSpc>
                        <a:spcBef>
                          <a:spcPts val="0"/>
                        </a:spcBef>
                        <a:spcAft>
                          <a:spcPts val="0"/>
                        </a:spcAft>
                      </a:pPr>
                      <a:r>
                        <a:rPr lang="en-US" sz="800">
                          <a:effectLst/>
                        </a:rPr>
                        <a:t>F</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40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45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60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80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100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1000</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1.00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.3739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.3632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.3559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.3506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.3466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.3434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.3409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.3343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.3322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.3306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.3293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.3282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.3273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.3259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.3233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.3227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.3221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.3213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.3203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.3197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.3176</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1.10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.3535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.3423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.3347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.3291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.3249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.3216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.3190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.3149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.3120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.3099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.3081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.3068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.3057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.3047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.3039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.3026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.3006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.2999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.2993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.2985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.2974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.2968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.2945</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1.20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.3349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.3233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.3096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.3052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.2990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.2948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.2895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.2878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.2863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.2852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.2842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.2834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.2827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.2820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.2799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.2792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.2786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.2777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.2766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.2760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.2744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.2736</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1.30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.3178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.3059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.2977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.2917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.2872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.2836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.2808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.2733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.2710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.2692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.2677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.2655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.2646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.2639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.2610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.2596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.2587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.2576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.2569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.2545</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1.40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.3022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.2899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.2815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.2707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.2641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.2596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.2540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.2521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.2506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.2494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.2474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.2467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.2460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.2437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.2429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.2423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.2414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.2395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.2378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.2370</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.2879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.2752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.2666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.2603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.2555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.2487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.2442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.2409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.2384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.2349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.2336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.2326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.2317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.2309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.2278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.2255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.2243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.2210</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1.60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.2746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.2617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.2528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.2415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.2377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.2346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.2299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.2266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.2240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.2220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.2204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.2191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.2180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.2171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.2163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.2156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.2124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.2118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.2108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.2096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.2088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.2071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.2062</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.2623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.2491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.2401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.2286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.2246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.2215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.2167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.2133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.2107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.2087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.2071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.2058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.2047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.2037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.2029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.2022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.1997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.1989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.1973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.1960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.1953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.1926</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1.80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.2508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.2374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.2216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.2126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.2094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.2046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.2011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.1984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.1947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.1934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.1923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.1913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.1905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.1898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.1873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.1858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.1848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.1828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.1809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.1800</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1.90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.2402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.2266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.2173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.2105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.2054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.2014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.1981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.1897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.1833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.1819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.1808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.1798</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.1790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.1757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.1749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.1742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.1732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.1719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.1712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.1693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.1684</a:t>
                      </a:r>
                      <a:endParaRPr lang="en-US" sz="600">
                        <a:effectLst/>
                        <a:latin typeface="Calibri"/>
                        <a:ea typeface="Times New Roman"/>
                        <a:cs typeface="Arial"/>
                      </a:endParaRPr>
                    </a:p>
                  </a:txBody>
                  <a:tcPr marL="5184" marR="5184" marT="5184" marB="5184" anchor="b"/>
                </a:tc>
              </a:tr>
              <a:tr h="420170">
                <a:tc>
                  <a:txBody>
                    <a:bodyPr/>
                    <a:lstStyle/>
                    <a:p>
                      <a:pPr marL="0" marR="0" algn="r">
                        <a:lnSpc>
                          <a:spcPct val="150000"/>
                        </a:lnSpc>
                        <a:spcBef>
                          <a:spcPts val="0"/>
                        </a:spcBef>
                        <a:spcAft>
                          <a:spcPts val="0"/>
                        </a:spcAft>
                      </a:pPr>
                      <a:r>
                        <a:rPr lang="en-US" sz="800">
                          <a:effectLst/>
                        </a:rPr>
                        <a:t>2.00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.2302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.2164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.2070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.2002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.1909</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.1877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.1827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.1792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.1765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.1744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.1727</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.1713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.1701</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.1692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.1683</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.1676</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.1650</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.1642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.1635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.1625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.1612</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.1604</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a:effectLst/>
                        </a:rPr>
                        <a:t>.1585</a:t>
                      </a:r>
                      <a:endParaRPr lang="en-US" sz="600">
                        <a:effectLst/>
                        <a:latin typeface="Calibri"/>
                        <a:ea typeface="Times New Roman"/>
                        <a:cs typeface="Arial"/>
                      </a:endParaRPr>
                    </a:p>
                  </a:txBody>
                  <a:tcPr marL="5184" marR="5184" marT="5184" marB="5184" anchor="b"/>
                </a:tc>
                <a:tc>
                  <a:txBody>
                    <a:bodyPr/>
                    <a:lstStyle/>
                    <a:p>
                      <a:pPr marL="0" marR="0" algn="r">
                        <a:lnSpc>
                          <a:spcPct val="150000"/>
                        </a:lnSpc>
                        <a:spcBef>
                          <a:spcPts val="0"/>
                        </a:spcBef>
                        <a:spcAft>
                          <a:spcPts val="0"/>
                        </a:spcAft>
                      </a:pPr>
                      <a:r>
                        <a:rPr lang="en-US" sz="800" dirty="0">
                          <a:effectLst/>
                        </a:rPr>
                        <a:t>.1576</a:t>
                      </a:r>
                      <a:endParaRPr lang="en-US" sz="600" dirty="0">
                        <a:effectLst/>
                        <a:latin typeface="Calibri"/>
                        <a:ea typeface="Times New Roman"/>
                        <a:cs typeface="Arial"/>
                      </a:endParaRPr>
                    </a:p>
                  </a:txBody>
                  <a:tcPr marL="5184" marR="5184" marT="5184" marB="5184" anchor="b"/>
                </a:tc>
              </a:tr>
            </a:tbl>
          </a:graphicData>
        </a:graphic>
      </p:graphicFrame>
    </p:spTree>
    <p:extLst>
      <p:ext uri="{BB962C8B-B14F-4D97-AF65-F5344CB8AC3E}">
        <p14:creationId xmlns:p14="http://schemas.microsoft.com/office/powerpoint/2010/main" val="29641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1282310586"/>
              </p:ext>
            </p:extLst>
          </p:nvPr>
        </p:nvGraphicFramePr>
        <p:xfrm>
          <a:off x="695175" y="1905000"/>
          <a:ext cx="7315200" cy="731520"/>
        </p:xfrm>
        <a:graphic>
          <a:graphicData uri="http://schemas.openxmlformats.org/drawingml/2006/table">
            <a:tbl>
              <a:tblPr rtl="1" firstRow="1" firstCol="1" bandRow="1">
                <a:tableStyleId>{BC89EF96-8CEA-46FF-86C4-4CE0E7609802}</a:tableStyleId>
              </a:tblPr>
              <a:tblGrid>
                <a:gridCol w="5758241"/>
                <a:gridCol w="155695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t>Making Inferences about Regression Equations and Coefficients </a:t>
                      </a:r>
                      <a:endParaRPr lang="en-US" sz="1600" dirty="0"/>
                    </a:p>
                  </a:txBody>
                  <a:tcPr marL="57547" marR="57547" marT="0" marB="0"/>
                </a:tc>
                <a:tc>
                  <a:txBody>
                    <a:bodyPr/>
                    <a:lstStyle/>
                    <a:p>
                      <a:pPr marL="0" marR="0" algn="ctr" rtl="1">
                        <a:lnSpc>
                          <a:spcPct val="150000"/>
                        </a:lnSpc>
                        <a:spcBef>
                          <a:spcPts val="0"/>
                        </a:spcBef>
                        <a:spcAft>
                          <a:spcPts val="0"/>
                        </a:spcAft>
                      </a:pPr>
                      <a:r>
                        <a:rPr lang="en-US" sz="1600" b="0" dirty="0" smtClean="0">
                          <a:effectLst/>
                          <a:latin typeface="Times New Roman" pitchFamily="18" charset="0"/>
                          <a:cs typeface="Times New Roman" pitchFamily="18" charset="0"/>
                        </a:rPr>
                        <a:t>3</a:t>
                      </a:r>
                      <a:endParaRPr lang="en-US" sz="1050" b="0"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176851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4" name="Rectangle 3"/>
          <p:cNvSpPr/>
          <p:nvPr/>
        </p:nvSpPr>
        <p:spPr>
          <a:xfrm>
            <a:off x="762000" y="1127879"/>
            <a:ext cx="7315200" cy="5035353"/>
          </a:xfrm>
          <a:prstGeom prst="rect">
            <a:avLst/>
          </a:prstGeom>
        </p:spPr>
        <p:txBody>
          <a:bodyPr wrap="square">
            <a:spAutoFit/>
          </a:bodyPr>
          <a:lstStyle/>
          <a:p>
            <a:pPr algn="just">
              <a:lnSpc>
                <a:spcPct val="150000"/>
              </a:lnSpc>
            </a:pPr>
            <a:r>
              <a:rPr lang="en-US" b="1" dirty="0"/>
              <a:t>6.8 Making Inferences about Regression Equations and Coefficients </a:t>
            </a:r>
            <a:r>
              <a:rPr lang="en-US" b="1" dirty="0" smtClean="0"/>
              <a:t>:</a:t>
            </a:r>
          </a:p>
          <a:p>
            <a:pPr algn="just">
              <a:lnSpc>
                <a:spcPct val="150000"/>
              </a:lnSpc>
            </a:pPr>
            <a:endParaRPr lang="en-US" dirty="0"/>
          </a:p>
          <a:p>
            <a:pPr algn="just">
              <a:lnSpc>
                <a:spcPct val="150000"/>
              </a:lnSpc>
            </a:pPr>
            <a:r>
              <a:rPr lang="en-US" dirty="0"/>
              <a:t>There are tests of statistical significance for regression coefficients (intercept and slope) and for the entire regression equation. There are several things that can be significant in any regression equation: First, the entire regression equation can be a significant model of a linear relationship. Second, the slope (b</a:t>
            </a:r>
            <a:r>
              <a:rPr lang="en-US" baseline="-25000" dirty="0"/>
              <a:t>1</a:t>
            </a:r>
            <a:r>
              <a:rPr lang="en-US" dirty="0"/>
              <a:t>) can be a significant predictor for changes in Y. Finally, the intercept (b</a:t>
            </a:r>
            <a:r>
              <a:rPr lang="en-US" baseline="-25000" dirty="0"/>
              <a:t>0</a:t>
            </a:r>
            <a:r>
              <a:rPr lang="en-US" dirty="0"/>
              <a:t>) can be significant (which is usually assumed to be zero under the null). Instead of burrowing into the various assumptions and population distributions about the slope, intercept and regression equation, I’ll focus more on how significance is determined for the regression equation and components that we calculated in earlier sections.</a:t>
            </a:r>
          </a:p>
        </p:txBody>
      </p:sp>
    </p:spTree>
    <p:extLst>
      <p:ext uri="{BB962C8B-B14F-4D97-AF65-F5344CB8AC3E}">
        <p14:creationId xmlns:p14="http://schemas.microsoft.com/office/powerpoint/2010/main" val="10009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6" name="Rectangle 5"/>
          <p:cNvSpPr/>
          <p:nvPr/>
        </p:nvSpPr>
        <p:spPr>
          <a:xfrm>
            <a:off x="651933" y="1600200"/>
            <a:ext cx="7162800" cy="880369"/>
          </a:xfrm>
          <a:prstGeom prst="rect">
            <a:avLst/>
          </a:prstGeom>
        </p:spPr>
        <p:txBody>
          <a:bodyPr wrap="square">
            <a:spAutoFit/>
          </a:bodyPr>
          <a:lstStyle/>
          <a:p>
            <a:pPr algn="just">
              <a:lnSpc>
                <a:spcPct val="150000"/>
              </a:lnSpc>
            </a:pPr>
            <a:r>
              <a:rPr lang="en-US" dirty="0"/>
              <a:t>Recall that the regression equation that predicted number of books read per month (Y) from age (X) was:  </a:t>
            </a:r>
          </a:p>
        </p:txBody>
      </p:sp>
      <p:pic>
        <p:nvPicPr>
          <p:cNvPr id="7" name="Picture 6" descr="https://lh3.googleusercontent.com/_kbT5z_RM6Yb76IpSBUKej8g7IdPYaN3G_Y1J7jOI6reiiLup0sx__qFLBn2LwjmnWhclhWdm8BT4jmc76gnq_g-sJTnBHcf76afKt0imZf-ZKCHJhpg6vfUVulGi_ZpAhkz0ClJaAVfOj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048000"/>
            <a:ext cx="1952625" cy="266700"/>
          </a:xfrm>
          <a:prstGeom prst="rect">
            <a:avLst/>
          </a:prstGeom>
          <a:noFill/>
          <a:ln>
            <a:noFill/>
          </a:ln>
        </p:spPr>
      </p:pic>
      <p:sp>
        <p:nvSpPr>
          <p:cNvPr id="8" name="Rectangle 7"/>
          <p:cNvSpPr/>
          <p:nvPr/>
        </p:nvSpPr>
        <p:spPr>
          <a:xfrm>
            <a:off x="347133" y="3962400"/>
            <a:ext cx="7772400" cy="880369"/>
          </a:xfrm>
          <a:prstGeom prst="rect">
            <a:avLst/>
          </a:prstGeom>
        </p:spPr>
        <p:txBody>
          <a:bodyPr wrap="square">
            <a:spAutoFit/>
          </a:bodyPr>
          <a:lstStyle/>
          <a:p>
            <a:pPr algn="just">
              <a:lnSpc>
                <a:spcPct val="150000"/>
              </a:lnSpc>
            </a:pPr>
            <a:r>
              <a:rPr lang="en-US" dirty="0"/>
              <a:t>The sum of squares residual (</a:t>
            </a:r>
            <a:r>
              <a:rPr lang="en-US" dirty="0" err="1"/>
              <a:t>SS</a:t>
            </a:r>
            <a:r>
              <a:rPr lang="en-US" baseline="-25000" dirty="0" err="1"/>
              <a:t>Resid</a:t>
            </a:r>
            <a:r>
              <a:rPr lang="en-US" dirty="0"/>
              <a:t>) and is calculated by summing the squared deviations between the actual values (Y) and the predicted values (Y’):</a:t>
            </a:r>
          </a:p>
        </p:txBody>
      </p:sp>
      <p:pic>
        <p:nvPicPr>
          <p:cNvPr id="9" name="Picture 8" descr="https://lh3.googleusercontent.com/PSG3WtRh6UkDZu6_Py_JdwbgqACjL6LCnrvnQz9iMCRCZRrOxgd8x0sp2U8fIhKuCtfrzWrP6Oly8tOr2VrFIGO2sGcZkytIpmV5PfIxnlCPSzNrLq4F6-jP19etNLFPRkJTupI">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690812" y="5181600"/>
            <a:ext cx="2667000" cy="219075"/>
          </a:xfrm>
          <a:prstGeom prst="rect">
            <a:avLst/>
          </a:prstGeom>
          <a:noFill/>
          <a:ln>
            <a:noFill/>
          </a:ln>
        </p:spPr>
      </p:pic>
    </p:spTree>
    <p:extLst>
      <p:ext uri="{BB962C8B-B14F-4D97-AF65-F5344CB8AC3E}">
        <p14:creationId xmlns:p14="http://schemas.microsoft.com/office/powerpoint/2010/main" val="27091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pic>
        <p:nvPicPr>
          <p:cNvPr id="6" name="Picture 5" descr="https://lh6.googleusercontent.com/eHcIWSJ9mdIxCU2U3CRVdD2HZCz5rXv6RXQSSU_pCCjrtRbLrjH8DCs3csKshHNzFOysnaemB9WoG9ksrODYDwRZ1XNSzYw9yh2DaKuP0Zz1jKNbkdi5AUaG75P4_Opz4B7606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918178" y="4876800"/>
            <a:ext cx="2933700" cy="228600"/>
          </a:xfrm>
          <a:prstGeom prst="rect">
            <a:avLst/>
          </a:prstGeom>
          <a:noFill/>
          <a:ln>
            <a:noFill/>
          </a:ln>
        </p:spPr>
      </p:pic>
      <p:sp>
        <p:nvSpPr>
          <p:cNvPr id="7" name="Rectangle 6"/>
          <p:cNvSpPr/>
          <p:nvPr/>
        </p:nvSpPr>
        <p:spPr>
          <a:xfrm>
            <a:off x="685800" y="3697069"/>
            <a:ext cx="7467600" cy="880369"/>
          </a:xfrm>
          <a:prstGeom prst="rect">
            <a:avLst/>
          </a:prstGeom>
        </p:spPr>
        <p:txBody>
          <a:bodyPr wrap="square">
            <a:spAutoFit/>
          </a:bodyPr>
          <a:lstStyle/>
          <a:p>
            <a:pPr algn="just">
              <a:lnSpc>
                <a:spcPct val="150000"/>
              </a:lnSpc>
            </a:pPr>
            <a:r>
              <a:rPr lang="en-US" dirty="0"/>
              <a:t>The total variance in the predicted variable is equal to (can be partitioned into) total residual variation and the total variation due to regression:</a:t>
            </a:r>
          </a:p>
        </p:txBody>
      </p:sp>
      <p:pic>
        <p:nvPicPr>
          <p:cNvPr id="8" name="Picture 7" descr="https://lh6.googleusercontent.com/sNaaL0yguLKOgw_9F1gsts90buFQBlJ7W2vHQmkSnBEmMZKYrFl8lyZBwoLaW9mOWfoCDfK22acUeXVjsaGbu2lXIYqrR3PLDZKNTIKHFdLUSB_G9U31Nwz5tfzsIyWLnwknLvo">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249410"/>
            <a:ext cx="1600200" cy="228600"/>
          </a:xfrm>
          <a:prstGeom prst="rect">
            <a:avLst/>
          </a:prstGeom>
          <a:noFill/>
          <a:ln>
            <a:noFill/>
          </a:ln>
        </p:spPr>
      </p:pic>
      <p:sp>
        <p:nvSpPr>
          <p:cNvPr id="9" name="Rectangle 8"/>
          <p:cNvSpPr/>
          <p:nvPr/>
        </p:nvSpPr>
        <p:spPr>
          <a:xfrm>
            <a:off x="4724400" y="3179044"/>
            <a:ext cx="1475789" cy="369332"/>
          </a:xfrm>
          <a:prstGeom prst="rect">
            <a:avLst/>
          </a:prstGeom>
        </p:spPr>
        <p:txBody>
          <a:bodyPr wrap="none">
            <a:spAutoFit/>
          </a:bodyPr>
          <a:lstStyle/>
          <a:p>
            <a:r>
              <a:rPr lang="en-US" dirty="0" err="1"/>
              <a:t>SSTotal</a:t>
            </a:r>
            <a:r>
              <a:rPr lang="en-US" dirty="0"/>
              <a:t>=(Y-Y)</a:t>
            </a:r>
            <a:r>
              <a:rPr lang="en-US" baseline="30000" dirty="0"/>
              <a:t>2</a:t>
            </a:r>
            <a:endParaRPr lang="en-US" dirty="0"/>
          </a:p>
        </p:txBody>
      </p:sp>
      <p:sp>
        <p:nvSpPr>
          <p:cNvPr id="10" name="Rectangle 9"/>
          <p:cNvSpPr/>
          <p:nvPr/>
        </p:nvSpPr>
        <p:spPr>
          <a:xfrm>
            <a:off x="661811" y="1371600"/>
            <a:ext cx="7315200" cy="1295868"/>
          </a:xfrm>
          <a:prstGeom prst="rect">
            <a:avLst/>
          </a:prstGeom>
        </p:spPr>
        <p:txBody>
          <a:bodyPr wrap="square">
            <a:spAutoFit/>
          </a:bodyPr>
          <a:lstStyle/>
          <a:p>
            <a:pPr algn="just">
              <a:lnSpc>
                <a:spcPct val="150000"/>
              </a:lnSpc>
            </a:pPr>
            <a:r>
              <a:rPr lang="en-US" dirty="0"/>
              <a:t>Total variance is the sum of squares total (</a:t>
            </a:r>
            <a:r>
              <a:rPr lang="en-US" dirty="0" err="1"/>
              <a:t>SS</a:t>
            </a:r>
            <a:r>
              <a:rPr lang="en-US" baseline="-25000" dirty="0" err="1"/>
              <a:t>Total</a:t>
            </a:r>
            <a:r>
              <a:rPr lang="en-US" dirty="0"/>
              <a:t>) and is calculated by summing the squared deviations between the actual values (Y) and the mean of the Y values. Thus: </a:t>
            </a:r>
          </a:p>
        </p:txBody>
      </p:sp>
    </p:spTree>
    <p:extLst>
      <p:ext uri="{BB962C8B-B14F-4D97-AF65-F5344CB8AC3E}">
        <p14:creationId xmlns:p14="http://schemas.microsoft.com/office/powerpoint/2010/main" val="417310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4" name="Rectangle 3"/>
          <p:cNvSpPr/>
          <p:nvPr/>
        </p:nvSpPr>
        <p:spPr>
          <a:xfrm>
            <a:off x="533400" y="1447800"/>
            <a:ext cx="7239000" cy="1477328"/>
          </a:xfrm>
          <a:prstGeom prst="rect">
            <a:avLst/>
          </a:prstGeom>
        </p:spPr>
        <p:txBody>
          <a:bodyPr wrap="square">
            <a:spAutoFit/>
          </a:bodyPr>
          <a:lstStyle/>
          <a:p>
            <a:pPr algn="ctr"/>
            <a:r>
              <a:rPr lang="en-US" dirty="0"/>
              <a:t>SS</a:t>
            </a:r>
            <a:r>
              <a:rPr lang="en-US" baseline="-25000" dirty="0"/>
              <a:t>Y</a:t>
            </a:r>
            <a:r>
              <a:rPr lang="en-US" dirty="0"/>
              <a:t> = </a:t>
            </a:r>
            <a:r>
              <a:rPr lang="en-US" dirty="0" err="1"/>
              <a:t>SS</a:t>
            </a:r>
            <a:r>
              <a:rPr lang="en-US" baseline="-25000" dirty="0" err="1"/>
              <a:t>Reg</a:t>
            </a:r>
            <a:r>
              <a:rPr lang="en-US" dirty="0"/>
              <a:t> + </a:t>
            </a:r>
            <a:r>
              <a:rPr lang="en-US" dirty="0" err="1"/>
              <a:t>SS</a:t>
            </a:r>
            <a:r>
              <a:rPr lang="en-US" baseline="-25000" dirty="0" err="1"/>
              <a:t>Resid</a:t>
            </a:r>
            <a:endParaRPr lang="en-US" dirty="0"/>
          </a:p>
          <a:p>
            <a:pPr algn="ctr"/>
            <a:endParaRPr lang="en-US" dirty="0" smtClean="0"/>
          </a:p>
          <a:p>
            <a:pPr algn="ctr"/>
            <a:r>
              <a:rPr lang="en-US" dirty="0" smtClean="0"/>
              <a:t>These </a:t>
            </a:r>
            <a:r>
              <a:rPr lang="en-US" dirty="0"/>
              <a:t>three sources of variance were obtained in earlier sections and </a:t>
            </a:r>
            <a:endParaRPr lang="en-US" dirty="0" smtClean="0"/>
          </a:p>
          <a:p>
            <a:pPr algn="ctr"/>
            <a:endParaRPr lang="en-US" dirty="0"/>
          </a:p>
          <a:p>
            <a:pPr algn="ctr"/>
            <a:r>
              <a:rPr lang="en-US" dirty="0" smtClean="0"/>
              <a:t>chapters</a:t>
            </a:r>
            <a:r>
              <a:rPr lang="en-US" dirty="0"/>
              <a:t>: </a:t>
            </a:r>
            <a:r>
              <a:rPr lang="en-US" dirty="0" err="1"/>
              <a:t>SS</a:t>
            </a:r>
            <a:r>
              <a:rPr lang="en-US" baseline="-25000" dirty="0" err="1"/>
              <a:t>Total</a:t>
            </a:r>
            <a:r>
              <a:rPr lang="en-US" dirty="0"/>
              <a:t> =</a:t>
            </a:r>
            <a:r>
              <a:rPr lang="en-US" baseline="-25000" dirty="0"/>
              <a:t> </a:t>
            </a:r>
            <a:r>
              <a:rPr lang="en-US" dirty="0"/>
              <a:t>SS</a:t>
            </a:r>
            <a:r>
              <a:rPr lang="en-US" baseline="-25000" dirty="0"/>
              <a:t>Y</a:t>
            </a:r>
            <a:r>
              <a:rPr lang="en-US" dirty="0"/>
              <a:t> = 26; </a:t>
            </a:r>
            <a:r>
              <a:rPr lang="en-US" dirty="0" err="1"/>
              <a:t>SS</a:t>
            </a:r>
            <a:r>
              <a:rPr lang="en-US" baseline="-25000" dirty="0" err="1"/>
              <a:t>Reg</a:t>
            </a:r>
            <a:r>
              <a:rPr lang="en-US" dirty="0"/>
              <a:t> = 2.86; and </a:t>
            </a:r>
            <a:r>
              <a:rPr lang="en-US" dirty="0" err="1"/>
              <a:t>SS</a:t>
            </a:r>
            <a:r>
              <a:rPr lang="en-US" baseline="-25000" dirty="0" err="1"/>
              <a:t>Resid</a:t>
            </a:r>
            <a:r>
              <a:rPr lang="en-US" dirty="0"/>
              <a:t> = 23.14.</a:t>
            </a:r>
          </a:p>
        </p:txBody>
      </p:sp>
      <p:pic>
        <p:nvPicPr>
          <p:cNvPr id="11" name="Picture 10" descr="https://lh5.googleusercontent.com/VrURXZ2APq1Dt7uMnb3ZwgXtebagqVvyHM17N349qe_ewJ7zzHKv8gdIVr8azxWS10Hb2CoPLdeetOrpvjeMF9xSR2v9-NOOILtH-4EA5kZi8Lkdy2qS7tPdDfTNcll7ixUEeB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638550" y="3314700"/>
            <a:ext cx="1028700" cy="685800"/>
          </a:xfrm>
          <a:prstGeom prst="rect">
            <a:avLst/>
          </a:prstGeom>
          <a:noFill/>
          <a:ln>
            <a:noFill/>
          </a:ln>
        </p:spPr>
      </p:pic>
    </p:spTree>
    <p:extLst>
      <p:ext uri="{BB962C8B-B14F-4D97-AF65-F5344CB8AC3E}">
        <p14:creationId xmlns:p14="http://schemas.microsoft.com/office/powerpoint/2010/main" val="123829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pic>
        <p:nvPicPr>
          <p:cNvPr id="9" name="Picture 8" descr="https://lh3.googleusercontent.com/QEP4LcHDiAWA4jHeAUtlul0NgidZgCUbs-9dAqfAGpyxcp80hEbugnM-9jPRvFfMELO87vuHZwAODEiwTvhSfDFVQQHGeuDS6qQav65p26FKh7idcNDbTlH5hJcTJhS6TjSiiNU">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143022" y="3276600"/>
            <a:ext cx="695325" cy="342900"/>
          </a:xfrm>
          <a:prstGeom prst="rect">
            <a:avLst/>
          </a:prstGeom>
          <a:noFill/>
          <a:ln>
            <a:noFill/>
          </a:ln>
        </p:spPr>
      </p:pic>
      <p:sp>
        <p:nvSpPr>
          <p:cNvPr id="10" name="Rectangle 9"/>
          <p:cNvSpPr/>
          <p:nvPr/>
        </p:nvSpPr>
        <p:spPr>
          <a:xfrm>
            <a:off x="762000" y="1219200"/>
            <a:ext cx="7239000" cy="1295868"/>
          </a:xfrm>
          <a:prstGeom prst="rect">
            <a:avLst/>
          </a:prstGeom>
        </p:spPr>
        <p:txBody>
          <a:bodyPr wrap="square">
            <a:spAutoFit/>
          </a:bodyPr>
          <a:lstStyle/>
          <a:p>
            <a:pPr algn="just">
              <a:lnSpc>
                <a:spcPct val="150000"/>
              </a:lnSpc>
            </a:pPr>
            <a:r>
              <a:rPr lang="en-US" dirty="0"/>
              <a:t>Now we can calculate the mean squares. To simplify, a mean square is just a sum of squares (total variability) divided by its associated degrees of freedom; thus:</a:t>
            </a:r>
          </a:p>
        </p:txBody>
      </p:sp>
    </p:spTree>
    <p:extLst>
      <p:ext uri="{BB962C8B-B14F-4D97-AF65-F5344CB8AC3E}">
        <p14:creationId xmlns:p14="http://schemas.microsoft.com/office/powerpoint/2010/main" val="13519139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pic>
        <p:nvPicPr>
          <p:cNvPr id="6" name="Picture 5" descr="https://lh3.googleusercontent.com/Biylhpm_EurHez_vPCIRMcxiIXwHDRpzreAxkUxKzt0kFvO4RDXDw6kZEl1rUsjAgvaQFfF8OJArZOvBDfsWmhCx63LKa623MF7OGrztytoziZ3z-C2ZWdew05KFoVv3v1iDAeM">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67112" y="5105400"/>
            <a:ext cx="2009775" cy="371475"/>
          </a:xfrm>
          <a:prstGeom prst="rect">
            <a:avLst/>
          </a:prstGeom>
          <a:noFill/>
          <a:ln>
            <a:noFill/>
          </a:ln>
        </p:spPr>
      </p:pic>
      <p:pic>
        <p:nvPicPr>
          <p:cNvPr id="7" name="Picture 6" descr="https://lh3.googleusercontent.com/_5bm6UZf7jSdAVVVzP49JHdzT_TWcOXk2j9bkUWpjrQV_SiWeYSZaOxR18BvKgXJSEMxan1d-zV61evVVJ1YM5Mr0GaJWGKu4lk36303HZRwGCjvW2EejES1REYLYMo2jbKI-KI"/>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267200"/>
            <a:ext cx="2057400" cy="390525"/>
          </a:xfrm>
          <a:prstGeom prst="rect">
            <a:avLst/>
          </a:prstGeom>
          <a:noFill/>
          <a:ln>
            <a:noFill/>
          </a:ln>
        </p:spPr>
      </p:pic>
      <p:pic>
        <p:nvPicPr>
          <p:cNvPr id="8" name="Picture 7" descr="https://lh5.googleusercontent.com/eycuHNv-iOQSieGBonvgU7_PrgPgRHqQqBRW98LmXQsK5UpiLbjLiMM8xhRtjCizRQPWnVXWcbz5tCDMLHVJfcAwuJZRGjJmnlaw3Eb-g8rVchNlgcgMDcXF90kUqSqt8rD5BnQ">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267199"/>
            <a:ext cx="2438400" cy="390525"/>
          </a:xfrm>
          <a:prstGeom prst="rect">
            <a:avLst/>
          </a:prstGeom>
          <a:noFill/>
          <a:ln>
            <a:noFill/>
          </a:ln>
        </p:spPr>
      </p:pic>
      <p:sp>
        <p:nvSpPr>
          <p:cNvPr id="2" name="Rectangle 1"/>
          <p:cNvSpPr/>
          <p:nvPr/>
        </p:nvSpPr>
        <p:spPr>
          <a:xfrm>
            <a:off x="657578" y="1524000"/>
            <a:ext cx="7315200" cy="2126864"/>
          </a:xfrm>
          <a:prstGeom prst="rect">
            <a:avLst/>
          </a:prstGeom>
        </p:spPr>
        <p:txBody>
          <a:bodyPr wrap="square">
            <a:spAutoFit/>
          </a:bodyPr>
          <a:lstStyle/>
          <a:p>
            <a:pPr algn="just">
              <a:lnSpc>
                <a:spcPct val="150000"/>
              </a:lnSpc>
            </a:pPr>
            <a:r>
              <a:rPr lang="en-US" dirty="0"/>
              <a:t>The </a:t>
            </a:r>
            <a:r>
              <a:rPr lang="en-US" b="1" dirty="0"/>
              <a:t>mean square for regression</a:t>
            </a:r>
            <a:r>
              <a:rPr lang="en-US" dirty="0"/>
              <a:t> is the sum of squares regression divided by the degrees of freedom for regression and the </a:t>
            </a:r>
            <a:r>
              <a:rPr lang="en-US" b="1" dirty="0"/>
              <a:t>mean square for residual variance</a:t>
            </a:r>
            <a:r>
              <a:rPr lang="en-US" dirty="0"/>
              <a:t> is the sum of squares residual divided by the degrees of freedom residual. We only need to calculate the mean square for the regression variance and residual variance, which I have done below:</a:t>
            </a:r>
          </a:p>
        </p:txBody>
      </p:sp>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Regression</a:t>
            </a:r>
          </a:p>
        </p:txBody>
      </p:sp>
      <p:sp>
        <p:nvSpPr>
          <p:cNvPr id="2" name="Rectangle 1"/>
          <p:cNvSpPr/>
          <p:nvPr/>
        </p:nvSpPr>
        <p:spPr>
          <a:xfrm>
            <a:off x="838200" y="1305342"/>
            <a:ext cx="7315200" cy="4204356"/>
          </a:xfrm>
          <a:prstGeom prst="rect">
            <a:avLst/>
          </a:prstGeom>
        </p:spPr>
        <p:txBody>
          <a:bodyPr wrap="square">
            <a:spAutoFit/>
          </a:bodyPr>
          <a:lstStyle/>
          <a:p>
            <a:pPr algn="just">
              <a:lnSpc>
                <a:spcPct val="150000"/>
              </a:lnSpc>
            </a:pPr>
            <a:r>
              <a:rPr lang="en-US" dirty="0"/>
              <a:t>This is the test statistic that will be used to determine the statistical significance of the regression equation. To determine significance we need to look-up a </a:t>
            </a:r>
            <a:r>
              <a:rPr lang="en-US" i="1" dirty="0"/>
              <a:t>p</a:t>
            </a:r>
            <a:r>
              <a:rPr lang="en-US" dirty="0"/>
              <a:t>-value in Table 3 in Appendix A, which are the probabilities associated with areas under the F-Distribution (more on this in the following chapters). There are actually six tables associated Table 3, Table 3-A through Table 3-F, with each table being associated with a different number of degrees of freedom due to regression (</a:t>
            </a:r>
            <a:r>
              <a:rPr lang="en-US" dirty="0" err="1"/>
              <a:t>df</a:t>
            </a:r>
            <a:r>
              <a:rPr lang="en-US" baseline="-25000" dirty="0" err="1"/>
              <a:t>Reg</a:t>
            </a:r>
            <a:r>
              <a:rPr lang="en-US" dirty="0"/>
              <a:t>). In this example, we have </a:t>
            </a:r>
            <a:r>
              <a:rPr lang="en-US" dirty="0" err="1"/>
              <a:t>df</a:t>
            </a:r>
            <a:r>
              <a:rPr lang="en-US" baseline="-25000" dirty="0" err="1"/>
              <a:t>Reg</a:t>
            </a:r>
            <a:r>
              <a:rPr lang="en-US" dirty="0"/>
              <a:t> = 1, so we’ll use Table 3-A, which is associated with </a:t>
            </a:r>
            <a:r>
              <a:rPr lang="en-US" dirty="0" err="1"/>
              <a:t>df</a:t>
            </a:r>
            <a:r>
              <a:rPr lang="en-US" baseline="-25000" dirty="0" err="1"/>
              <a:t>B</a:t>
            </a:r>
            <a:r>
              <a:rPr lang="en-US" dirty="0"/>
              <a:t> = 1. A portion of Table 3-A is reproduced, below.</a:t>
            </a:r>
          </a:p>
          <a:p>
            <a:pPr algn="just">
              <a:lnSpc>
                <a:spcPct val="150000"/>
              </a:lnSpc>
            </a:pPr>
            <a:r>
              <a:rPr lang="en-US" dirty="0"/>
              <a:t>Table 3-A: </a:t>
            </a:r>
            <a:r>
              <a:rPr lang="en-US" dirty="0" err="1"/>
              <a:t>df</a:t>
            </a:r>
            <a:r>
              <a:rPr lang="en-US" baseline="-25000" dirty="0" err="1"/>
              <a:t>B</a:t>
            </a:r>
            <a:r>
              <a:rPr lang="en-US" dirty="0"/>
              <a:t> = 1</a:t>
            </a:r>
          </a:p>
        </p:txBody>
      </p:sp>
    </p:spTree>
    <p:extLst>
      <p:ext uri="{BB962C8B-B14F-4D97-AF65-F5344CB8AC3E}">
        <p14:creationId xmlns:p14="http://schemas.microsoft.com/office/powerpoint/2010/main" val="3079222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293</TotalTime>
  <Words>1135</Words>
  <Application>Microsoft Office PowerPoint</Application>
  <PresentationFormat>On-screen Show (4:3)</PresentationFormat>
  <Paragraphs>348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85</cp:revision>
  <dcterms:created xsi:type="dcterms:W3CDTF">2018-11-11T19:22:43Z</dcterms:created>
  <dcterms:modified xsi:type="dcterms:W3CDTF">2018-12-25T11:51:26Z</dcterms:modified>
</cp:coreProperties>
</file>